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70" r:id="rId5"/>
    <p:sldId id="259" r:id="rId6"/>
    <p:sldId id="266" r:id="rId7"/>
    <p:sldId id="260" r:id="rId8"/>
    <p:sldId id="267" r:id="rId9"/>
    <p:sldId id="268" r:id="rId10"/>
    <p:sldId id="261" r:id="rId11"/>
    <p:sldId id="271" r:id="rId12"/>
    <p:sldId id="262" r:id="rId13"/>
    <p:sldId id="263" r:id="rId14"/>
    <p:sldId id="269" r:id="rId15"/>
    <p:sldId id="264" r:id="rId16"/>
    <p:sldId id="265" r:id="rId17"/>
  </p:sldIdLst>
  <p:sldSz cx="9144000" cy="6858000" type="screen4x3"/>
  <p:notesSz cx="7053263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2932"/>
        <p:guide pos="22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56414" cy="465455"/>
          </a:xfrm>
          <a:prstGeom prst="rect">
            <a:avLst/>
          </a:prstGeom>
        </p:spPr>
        <p:txBody>
          <a:bodyPr vert="horz" lIns="93484" tIns="46742" rIns="93484" bIns="46742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1"/>
            <a:ext cx="3056414" cy="465455"/>
          </a:xfrm>
          <a:prstGeom prst="rect">
            <a:avLst/>
          </a:prstGeom>
        </p:spPr>
        <p:txBody>
          <a:bodyPr vert="horz" lIns="93484" tIns="46742" rIns="93484" bIns="46742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7/26/2020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1"/>
            <a:ext cx="3056414" cy="465455"/>
          </a:xfrm>
          <a:prstGeom prst="rect">
            <a:avLst/>
          </a:prstGeom>
        </p:spPr>
        <p:txBody>
          <a:bodyPr vert="horz" lIns="93484" tIns="46742" rIns="93484" bIns="46742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1"/>
            <a:ext cx="3056414" cy="465455"/>
          </a:xfrm>
          <a:prstGeom prst="rect">
            <a:avLst/>
          </a:prstGeom>
        </p:spPr>
        <p:txBody>
          <a:bodyPr vert="horz" lIns="93484" tIns="46742" rIns="93484" bIns="46742" rtlCol="0" anchor="b"/>
          <a:lstStyle>
            <a:lvl1pPr algn="r">
              <a:defRPr sz="1200"/>
            </a:lvl1pPr>
          </a:lstStyle>
          <a:p>
            <a:fld id="{0886D1B5-0A8F-4720-9A36-25A8ACCF7D4F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57053" cy="465773"/>
          </a:xfrm>
          <a:prstGeom prst="rect">
            <a:avLst/>
          </a:prstGeom>
        </p:spPr>
        <p:txBody>
          <a:bodyPr vert="horz" lIns="91741" tIns="45870" rIns="91741" bIns="458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4615" y="1"/>
            <a:ext cx="3057053" cy="465773"/>
          </a:xfrm>
          <a:prstGeom prst="rect">
            <a:avLst/>
          </a:prstGeom>
        </p:spPr>
        <p:txBody>
          <a:bodyPr vert="horz" lIns="91741" tIns="45870" rIns="91741" bIns="45870" rtlCol="0"/>
          <a:lstStyle>
            <a:lvl1pPr algn="r">
              <a:defRPr sz="1200"/>
            </a:lvl1pPr>
          </a:lstStyle>
          <a:p>
            <a:r>
              <a:rPr lang="en-US"/>
              <a:t>7/26/2020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2963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41" tIns="45870" rIns="91741" bIns="4587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966" y="4422459"/>
            <a:ext cx="5641333" cy="4188778"/>
          </a:xfrm>
          <a:prstGeom prst="rect">
            <a:avLst/>
          </a:prstGeom>
        </p:spPr>
        <p:txBody>
          <a:bodyPr vert="horz" lIns="91741" tIns="45870" rIns="91741" bIns="4587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1739"/>
            <a:ext cx="3057053" cy="465773"/>
          </a:xfrm>
          <a:prstGeom prst="rect">
            <a:avLst/>
          </a:prstGeom>
        </p:spPr>
        <p:txBody>
          <a:bodyPr vert="horz" lIns="91741" tIns="45870" rIns="91741" bIns="4587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4615" y="8841739"/>
            <a:ext cx="3057053" cy="465773"/>
          </a:xfrm>
          <a:prstGeom prst="rect">
            <a:avLst/>
          </a:prstGeom>
        </p:spPr>
        <p:txBody>
          <a:bodyPr vert="horz" lIns="91741" tIns="45870" rIns="91741" bIns="45870" rtlCol="0" anchor="b"/>
          <a:lstStyle>
            <a:lvl1pPr algn="r">
              <a:defRPr sz="1200"/>
            </a:lvl1pPr>
          </a:lstStyle>
          <a:p>
            <a:fld id="{B72A1D51-F7B3-46BF-9FD8-BF432E08549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C1C1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C1C1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96BCC-0734-46D9-8B56-9B4298DB89F7}" type="slidenum">
              <a:rPr lang="en-US" smtClean="0">
                <a:solidFill>
                  <a:srgbClr val="1C1C1C"/>
                </a:solidFill>
              </a:rPr>
              <a:pPr/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26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9A035-1FCD-4D09-89C1-023788FE133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10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F84E1-4F5F-43A5-A637-3EBFB45F111B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13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026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1CB5-BCF5-4550-B6D9-EC71B2C12DEF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359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B93D-B058-4793-9E9C-837EE1B74E86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607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663EC-1372-47E3-8E1B-62D7A6F6AC6B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522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9ADC6-3A44-4F5E-BE66-C85FE3930D6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349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B3625-9DB5-40FE-B3EA-5799CD891936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544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5E888-515E-450F-9D76-20C21204058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06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85DB6-7EE2-4D61-A615-64C0DE8C7AEA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44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49433-52DE-4532-A5BD-F2F739D0CAD0}" type="slidenum">
              <a:rPr lang="en-US" smtClean="0">
                <a:solidFill>
                  <a:srgbClr val="000000"/>
                </a:solidFill>
                <a:latin typeface="Tahoma" pitchFamily="34" charset="0"/>
              </a:rPr>
              <a:pPr/>
              <a:t>‹#›</a:t>
            </a:fld>
            <a:endParaRPr lang="en-US">
              <a:solidFill>
                <a:srgbClr val="000000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2709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586633"/>
            <a:ext cx="7772400" cy="923330"/>
          </a:xfrm>
        </p:spPr>
        <p:txBody>
          <a:bodyPr>
            <a:spAutoFit/>
          </a:bodyPr>
          <a:lstStyle/>
          <a:p>
            <a:r>
              <a:rPr lang="en-US" b="1" dirty="0"/>
              <a:t>Importance Of Teaching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602038"/>
            <a:ext cx="6858000" cy="701731"/>
          </a:xfrm>
        </p:spPr>
        <p:txBody>
          <a:bodyPr>
            <a:spAutoFit/>
          </a:bodyPr>
          <a:lstStyle/>
          <a:p>
            <a:r>
              <a:rPr lang="en-US" sz="4400" b="1" dirty="0"/>
              <a:t>Matthew 28:19-20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96BCC-0734-46D9-8B56-9B4298DB89F7}" type="slidenum">
              <a:rPr lang="en-US" smtClean="0">
                <a:solidFill>
                  <a:srgbClr val="1C1C1C"/>
                </a:solidFill>
              </a:rPr>
              <a:pPr/>
              <a:t>1</a:t>
            </a:fld>
            <a:endParaRPr lang="en-US">
              <a:solidFill>
                <a:srgbClr val="1C1C1C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76054" y="607795"/>
            <a:ext cx="8210550" cy="840230"/>
          </a:xfrm>
        </p:spPr>
        <p:txBody>
          <a:bodyPr wrap="square">
            <a:spAutoFit/>
          </a:bodyPr>
          <a:lstStyle/>
          <a:p>
            <a:r>
              <a:rPr lang="en-US" sz="5400" b="1" dirty="0"/>
              <a:t>What Methods Shall We Use?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66626" y="1690691"/>
            <a:ext cx="8258665" cy="3839000"/>
          </a:xfrm>
        </p:spPr>
        <p:txBody>
          <a:bodyPr wrap="square">
            <a:spAutoFit/>
          </a:bodyPr>
          <a:lstStyle/>
          <a:p>
            <a:r>
              <a:rPr lang="en-US" sz="4400" dirty="0"/>
              <a:t>Oral or written. 1 Corinthians 2:2ff; Ephesians 3:3ff</a:t>
            </a:r>
          </a:p>
          <a:p>
            <a:r>
              <a:rPr lang="en-US" sz="4400" dirty="0"/>
              <a:t>Publicly or privately. Acts 20:20</a:t>
            </a:r>
          </a:p>
          <a:p>
            <a:pPr lvl="1"/>
            <a:r>
              <a:rPr lang="en-US" sz="4000" dirty="0"/>
              <a:t>Public proclamation. John 6; Mark 4</a:t>
            </a:r>
          </a:p>
          <a:p>
            <a:pPr lvl="1"/>
            <a:r>
              <a:rPr lang="en-US" sz="4000" dirty="0"/>
              <a:t>Answering a question with a question. Matthew 21:23-27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10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7411" y="607795"/>
            <a:ext cx="8210550" cy="840230"/>
          </a:xfrm>
        </p:spPr>
        <p:txBody>
          <a:bodyPr wrap="square">
            <a:spAutoFit/>
          </a:bodyPr>
          <a:lstStyle/>
          <a:p>
            <a:r>
              <a:rPr lang="en-US" sz="5400" b="1" dirty="0"/>
              <a:t>What Methods Shall We Use?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85946" y="1892297"/>
            <a:ext cx="8610600" cy="4226798"/>
          </a:xfrm>
        </p:spPr>
        <p:txBody>
          <a:bodyPr wrap="square">
            <a:spAutoFit/>
          </a:bodyPr>
          <a:lstStyle/>
          <a:p>
            <a:pPr lvl="1"/>
            <a:r>
              <a:rPr lang="en-US" sz="4000" dirty="0"/>
              <a:t>Contrasts. Matthew 5:21-48</a:t>
            </a:r>
          </a:p>
          <a:p>
            <a:pPr lvl="1"/>
            <a:r>
              <a:rPr lang="en-US" sz="4000" dirty="0"/>
              <a:t>Conversation. John 4:7ff</a:t>
            </a:r>
          </a:p>
          <a:p>
            <a:pPr lvl="1"/>
            <a:r>
              <a:rPr lang="en-US" sz="4000" dirty="0"/>
              <a:t>Known to unknown. Acts 17:23</a:t>
            </a:r>
          </a:p>
          <a:p>
            <a:pPr lvl="1"/>
            <a:r>
              <a:rPr lang="en-US" sz="4000" dirty="0"/>
              <a:t>Information that prompts a question. Acts 2</a:t>
            </a:r>
          </a:p>
          <a:p>
            <a:pPr lvl="1"/>
            <a:r>
              <a:rPr lang="en-US" sz="4000" i="1" dirty="0"/>
              <a:t>“</a:t>
            </a:r>
            <a:r>
              <a:rPr lang="en-US" sz="4000" b="1" i="1" dirty="0"/>
              <a:t>Beginning from this scripture</a:t>
            </a:r>
            <a:r>
              <a:rPr lang="en-US" sz="4000" i="1" dirty="0"/>
              <a:t>.”</a:t>
            </a:r>
            <a:br>
              <a:rPr lang="en-US" sz="4000" dirty="0"/>
            </a:br>
            <a:r>
              <a:rPr lang="en-US" sz="4000" dirty="0"/>
              <a:t>Acts 8:35; 17:2; 18:24, 28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11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607795"/>
            <a:ext cx="7886700" cy="840230"/>
          </a:xfrm>
        </p:spPr>
        <p:txBody>
          <a:bodyPr>
            <a:spAutoFit/>
          </a:bodyPr>
          <a:lstStyle/>
          <a:p>
            <a:r>
              <a:rPr lang="en-US" sz="5400" b="1" dirty="0"/>
              <a:t>What Must Be Taught?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56735" y="1447800"/>
            <a:ext cx="7848600" cy="4687437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4000" dirty="0"/>
              <a:t>Preach the word. </a:t>
            </a:r>
            <a:r>
              <a:rPr lang="en-US" sz="3600" dirty="0"/>
              <a:t>2 Timothy 4:1-4; </a:t>
            </a:r>
            <a:br>
              <a:rPr lang="en-US" sz="3600" dirty="0"/>
            </a:br>
            <a:r>
              <a:rPr lang="en-US" sz="3600" dirty="0"/>
              <a:t>cf. Mark 16:15f; 1 Corinthians 2:2</a:t>
            </a:r>
            <a:endParaRPr lang="en-US" sz="4000" dirty="0"/>
          </a:p>
          <a:p>
            <a:pPr>
              <a:lnSpc>
                <a:spcPct val="90000"/>
              </a:lnSpc>
            </a:pPr>
            <a:r>
              <a:rPr lang="en-US" sz="4000" dirty="0"/>
              <a:t>Gospel saves. </a:t>
            </a:r>
            <a:r>
              <a:rPr lang="en-US" sz="3600" dirty="0"/>
              <a:t>Romans 1:16; James 1:22</a:t>
            </a:r>
            <a:endParaRPr lang="en-US" sz="4000" dirty="0"/>
          </a:p>
          <a:p>
            <a:pPr>
              <a:lnSpc>
                <a:spcPct val="90000"/>
              </a:lnSpc>
            </a:pPr>
            <a:r>
              <a:rPr lang="en-US" sz="4000" dirty="0"/>
              <a:t>Preach the gospel in its fullness. </a:t>
            </a:r>
            <a:r>
              <a:rPr lang="en-US" sz="3600" dirty="0"/>
              <a:t>Acts 20:20, 27</a:t>
            </a:r>
            <a:endParaRPr lang="en-US" sz="4000" dirty="0"/>
          </a:p>
          <a:p>
            <a:pPr>
              <a:lnSpc>
                <a:spcPct val="90000"/>
              </a:lnSpc>
            </a:pPr>
            <a:r>
              <a:rPr lang="en-US" sz="4000" dirty="0"/>
              <a:t>Danger of perversion. </a:t>
            </a:r>
            <a:r>
              <a:rPr lang="en-US" sz="3600" dirty="0"/>
              <a:t>Galatians 1:6-9; cf. 2 Peter 3:15ff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12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607795"/>
            <a:ext cx="7886700" cy="840230"/>
          </a:xfrm>
        </p:spPr>
        <p:txBody>
          <a:bodyPr>
            <a:spAutoFit/>
          </a:bodyPr>
          <a:lstStyle/>
          <a:p>
            <a:r>
              <a:rPr lang="en-US" sz="5400" b="1" dirty="0"/>
              <a:t>Why Teach The Gospel?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229384" y="1844672"/>
            <a:ext cx="8686800" cy="1144929"/>
          </a:xfrm>
        </p:spPr>
        <p:txBody>
          <a:bodyPr>
            <a:spAutoFit/>
          </a:bodyPr>
          <a:lstStyle/>
          <a:p>
            <a:r>
              <a:rPr lang="en-US" sz="4000" u="sng" dirty="0"/>
              <a:t>Consequences of sin</a:t>
            </a:r>
            <a:r>
              <a:rPr lang="en-US" sz="4000" dirty="0"/>
              <a:t>. </a:t>
            </a:r>
            <a:r>
              <a:rPr lang="en-US" sz="3600" dirty="0"/>
              <a:t>Isaiah 59:1-2;</a:t>
            </a:r>
            <a:br>
              <a:rPr lang="en-US" sz="3600" dirty="0"/>
            </a:br>
            <a:r>
              <a:rPr lang="en-US" sz="3600" dirty="0"/>
              <a:t> Romans 6:23; 2 Thessalonians 1:7-9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13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607795"/>
            <a:ext cx="7886700" cy="840230"/>
          </a:xfrm>
        </p:spPr>
        <p:txBody>
          <a:bodyPr>
            <a:spAutoFit/>
          </a:bodyPr>
          <a:lstStyle/>
          <a:p>
            <a:r>
              <a:rPr lang="en-US" sz="5400" b="1" dirty="0"/>
              <a:t>Why Teach The Gospel?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534400" cy="5168594"/>
          </a:xfrm>
        </p:spPr>
        <p:txBody>
          <a:bodyPr>
            <a:spAutoFit/>
          </a:bodyPr>
          <a:lstStyle/>
          <a:p>
            <a:r>
              <a:rPr lang="en-US" sz="4400" u="sng" dirty="0"/>
              <a:t>Universality of sin</a:t>
            </a:r>
            <a:r>
              <a:rPr lang="en-US" sz="4400" dirty="0"/>
              <a:t>.</a:t>
            </a:r>
          </a:p>
          <a:p>
            <a:pPr lvl="1"/>
            <a:r>
              <a:rPr lang="en-US" sz="4000" dirty="0"/>
              <a:t>All are guilty of sin. </a:t>
            </a:r>
            <a:r>
              <a:rPr lang="en-US" sz="3600" dirty="0"/>
              <a:t>Acts 20:21; Romans 1, 2, 3</a:t>
            </a:r>
            <a:endParaRPr lang="en-US" sz="4000" dirty="0"/>
          </a:p>
          <a:p>
            <a:pPr lvl="1"/>
            <a:r>
              <a:rPr lang="en-US" sz="4000" dirty="0"/>
              <a:t>All are accountable to God’s law.</a:t>
            </a:r>
            <a:br>
              <a:rPr lang="en-US" sz="4000" dirty="0"/>
            </a:br>
            <a:r>
              <a:rPr lang="en-US" sz="3600" dirty="0"/>
              <a:t>Acts 17:30-31; cf. Romans 4:15</a:t>
            </a:r>
            <a:endParaRPr lang="en-US" sz="4000" dirty="0"/>
          </a:p>
          <a:p>
            <a:pPr lvl="1"/>
            <a:r>
              <a:rPr lang="en-US" sz="4000" dirty="0"/>
              <a:t>All will be judged by the gospel.</a:t>
            </a:r>
            <a:br>
              <a:rPr lang="en-US" sz="4000" dirty="0"/>
            </a:br>
            <a:r>
              <a:rPr lang="en-US" sz="3600" dirty="0"/>
              <a:t>John 12:48</a:t>
            </a:r>
            <a:endParaRPr lang="en-US" sz="4000" dirty="0"/>
          </a:p>
          <a:p>
            <a:pPr lvl="1"/>
            <a:r>
              <a:rPr lang="en-US" sz="4000" dirty="0"/>
              <a:t>Therefore, all need the gospel.</a:t>
            </a:r>
            <a:br>
              <a:rPr lang="en-US" sz="4000" dirty="0"/>
            </a:br>
            <a:r>
              <a:rPr lang="en-US" sz="3600" dirty="0"/>
              <a:t>Romans 10:13-15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14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607795"/>
            <a:ext cx="7886700" cy="840230"/>
          </a:xfrm>
        </p:spPr>
        <p:txBody>
          <a:bodyPr>
            <a:spAutoFit/>
          </a:bodyPr>
          <a:lstStyle/>
          <a:p>
            <a:r>
              <a:rPr lang="en-US" sz="5400" b="1" dirty="0"/>
              <a:t>Why Teach The Gospel?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285162" y="1828800"/>
            <a:ext cx="8610600" cy="4798237"/>
          </a:xfrm>
        </p:spPr>
        <p:txBody>
          <a:bodyPr>
            <a:spAutoFit/>
          </a:bodyPr>
          <a:lstStyle/>
          <a:p>
            <a:r>
              <a:rPr lang="en-US" sz="4000" dirty="0"/>
              <a:t>Only the gospel is sufficient to save. </a:t>
            </a:r>
            <a:r>
              <a:rPr lang="en-US" sz="3600" dirty="0"/>
              <a:t>Romans 1:16-17; 2 Timothy 3:16-17</a:t>
            </a:r>
            <a:endParaRPr lang="en-US" sz="4000" dirty="0"/>
          </a:p>
          <a:p>
            <a:r>
              <a:rPr lang="en-US" sz="4000" dirty="0"/>
              <a:t>Only the gospel will make free from sin. </a:t>
            </a:r>
            <a:r>
              <a:rPr lang="en-US" sz="3600" dirty="0"/>
              <a:t>John 8:32</a:t>
            </a:r>
            <a:endParaRPr lang="en-US" sz="4000" dirty="0"/>
          </a:p>
          <a:p>
            <a:r>
              <a:rPr lang="en-US" sz="4000" dirty="0"/>
              <a:t>Only the gospel … reproof, rebuke, and exhorting. </a:t>
            </a:r>
            <a:r>
              <a:rPr lang="en-US" sz="3600" dirty="0"/>
              <a:t>2 Timothy 4:3-4</a:t>
            </a:r>
            <a:endParaRPr lang="en-US" sz="4000" dirty="0"/>
          </a:p>
          <a:p>
            <a:r>
              <a:rPr lang="en-US" sz="4000" dirty="0"/>
              <a:t>No greater reward. </a:t>
            </a:r>
            <a:r>
              <a:rPr lang="en-US" sz="3600" dirty="0"/>
              <a:t>3 John 4; Philippians 4:1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15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607795"/>
            <a:ext cx="7886700" cy="840230"/>
          </a:xfrm>
        </p:spPr>
        <p:txBody>
          <a:bodyPr>
            <a:spAutoFit/>
          </a:bodyPr>
          <a:lstStyle/>
          <a:p>
            <a:r>
              <a:rPr lang="en-US" sz="5400" b="1" dirty="0"/>
              <a:t>The Importance Of Teaching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017712"/>
            <a:ext cx="8574088" cy="4430957"/>
          </a:xfrm>
        </p:spPr>
        <p:txBody>
          <a:bodyPr>
            <a:spAutoFit/>
          </a:bodyPr>
          <a:lstStyle/>
          <a:p>
            <a:r>
              <a:rPr lang="en-US" sz="4400" dirty="0"/>
              <a:t>The Lord uses His people to make known His word to the world.</a:t>
            </a:r>
            <a:br>
              <a:rPr lang="en-US" sz="4400" dirty="0"/>
            </a:br>
            <a:r>
              <a:rPr lang="en-US" sz="3200" dirty="0"/>
              <a:t>2 Timothy 2:2, </a:t>
            </a:r>
            <a:r>
              <a:rPr lang="en-US" sz="3200" i="1" dirty="0"/>
              <a:t>“And the things which thou hast heard from me among many witnesses, the same commit thou to faithful men, who shall be able to teach others also.”</a:t>
            </a:r>
          </a:p>
          <a:p>
            <a:r>
              <a:rPr lang="en-US" sz="4400" dirty="0"/>
              <a:t>The world on its own will not turn unto the Lord. </a:t>
            </a:r>
            <a:r>
              <a:rPr lang="en-US" sz="4000" dirty="0"/>
              <a:t>1 Corinthians 1:21</a:t>
            </a:r>
            <a:endParaRPr lang="en-US" sz="4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16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607795"/>
            <a:ext cx="7886700" cy="840230"/>
          </a:xfrm>
        </p:spPr>
        <p:txBody>
          <a:bodyPr>
            <a:spAutoFit/>
          </a:bodyPr>
          <a:lstStyle/>
          <a:p>
            <a:r>
              <a:rPr lang="en-US" sz="5400" b="1" dirty="0"/>
              <a:t>Matthew 28:19-20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825625"/>
            <a:ext cx="7886700" cy="2914644"/>
          </a:xfrm>
        </p:spPr>
        <p:txBody>
          <a:bodyPr>
            <a:spAutoFit/>
          </a:bodyPr>
          <a:lstStyle/>
          <a:p>
            <a:r>
              <a:rPr lang="en-US" sz="4400" i="1" dirty="0"/>
              <a:t>“Go”</a:t>
            </a:r>
          </a:p>
          <a:p>
            <a:r>
              <a:rPr lang="en-US" sz="4400" i="1" dirty="0"/>
              <a:t>“Teach all nations”</a:t>
            </a:r>
          </a:p>
          <a:p>
            <a:r>
              <a:rPr lang="en-US" sz="4400" i="1" dirty="0"/>
              <a:t>“Baptize them”</a:t>
            </a:r>
          </a:p>
          <a:p>
            <a:r>
              <a:rPr lang="en-US" sz="4400" i="1" dirty="0"/>
              <a:t>“Teaching them”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607795"/>
            <a:ext cx="7886700" cy="840230"/>
          </a:xfrm>
        </p:spPr>
        <p:txBody>
          <a:bodyPr>
            <a:spAutoFit/>
          </a:bodyPr>
          <a:lstStyle/>
          <a:p>
            <a:r>
              <a:rPr lang="en-US" sz="5400" b="1" dirty="0"/>
              <a:t>The Need To Teach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19173" y="2017713"/>
            <a:ext cx="8763000" cy="3413242"/>
          </a:xfrm>
        </p:spPr>
        <p:txBody>
          <a:bodyPr>
            <a:spAutoFit/>
          </a:bodyPr>
          <a:lstStyle/>
          <a:p>
            <a:r>
              <a:rPr lang="en-US" sz="4400" dirty="0"/>
              <a:t>Be it known. </a:t>
            </a:r>
            <a:r>
              <a:rPr lang="en-US" sz="3600" dirty="0"/>
              <a:t>Acts 2:14, 36, 41; 4:10; 13:38; 28:28</a:t>
            </a:r>
            <a:endParaRPr lang="en-US" sz="4400" dirty="0"/>
          </a:p>
          <a:p>
            <a:r>
              <a:rPr lang="en-US" sz="4400" dirty="0"/>
              <a:t>Believers multiplied. </a:t>
            </a:r>
            <a:r>
              <a:rPr lang="en-US" sz="3600" dirty="0"/>
              <a:t>4:4, 10; 5:14</a:t>
            </a:r>
            <a:endParaRPr lang="en-US" sz="4400" dirty="0"/>
          </a:p>
          <a:p>
            <a:r>
              <a:rPr lang="en-US" sz="4400" dirty="0"/>
              <a:t>Taught daily. </a:t>
            </a:r>
            <a:r>
              <a:rPr lang="en-US" sz="3600" dirty="0"/>
              <a:t>Acts 5:42</a:t>
            </a:r>
            <a:endParaRPr lang="en-US" sz="4400" dirty="0"/>
          </a:p>
          <a:p>
            <a:r>
              <a:rPr lang="en-US" sz="4400" dirty="0"/>
              <a:t>Disciples multiplied. </a:t>
            </a:r>
            <a:r>
              <a:rPr lang="en-US" sz="3600" dirty="0"/>
              <a:t>6:1, 7; 11:20-21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607795"/>
            <a:ext cx="7886700" cy="840230"/>
          </a:xfrm>
        </p:spPr>
        <p:txBody>
          <a:bodyPr>
            <a:spAutoFit/>
          </a:bodyPr>
          <a:lstStyle/>
          <a:p>
            <a:r>
              <a:rPr lang="en-US" sz="5400" b="1" dirty="0"/>
              <a:t>The Need To Teach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825625"/>
            <a:ext cx="7886700" cy="1311128"/>
          </a:xfrm>
        </p:spPr>
        <p:txBody>
          <a:bodyPr>
            <a:spAutoFit/>
          </a:bodyPr>
          <a:lstStyle/>
          <a:p>
            <a:r>
              <a:rPr lang="en-US" sz="4400" dirty="0"/>
              <a:t>The gospel is God’s power to save</a:t>
            </a:r>
            <a:r>
              <a:rPr lang="en-US" sz="3600" dirty="0"/>
              <a:t>. Romans 1:15-17; Galatians 1:6-9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607795"/>
            <a:ext cx="7886700" cy="840230"/>
          </a:xfrm>
        </p:spPr>
        <p:txBody>
          <a:bodyPr>
            <a:spAutoFit/>
          </a:bodyPr>
          <a:lstStyle/>
          <a:p>
            <a:r>
              <a:rPr lang="en-US" sz="5400" b="1" dirty="0"/>
              <a:t>Who Shall Teach?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352719" y="1828800"/>
            <a:ext cx="8458200" cy="3766159"/>
          </a:xfrm>
        </p:spPr>
        <p:txBody>
          <a:bodyPr>
            <a:spAutoFit/>
          </a:bodyPr>
          <a:lstStyle/>
          <a:p>
            <a:r>
              <a:rPr lang="en-US" sz="4000" u="sng" dirty="0"/>
              <a:t>Church to evangelize</a:t>
            </a:r>
            <a:r>
              <a:rPr lang="en-US" sz="4000" dirty="0"/>
              <a:t>. 1 Timothy 3:15;</a:t>
            </a:r>
            <a:br>
              <a:rPr lang="en-US" sz="4000" dirty="0"/>
            </a:br>
            <a:r>
              <a:rPr lang="en-US" sz="3600" dirty="0"/>
              <a:t>Philippians 1:3-5; 4:14-15; 2 Corinthians 11:8-9</a:t>
            </a:r>
          </a:p>
          <a:p>
            <a:pPr lvl="1"/>
            <a:r>
              <a:rPr lang="en-US" sz="3600" dirty="0"/>
              <a:t>One must be taught in order to come unto God. John 6:44-45; Matthew 11:28</a:t>
            </a:r>
          </a:p>
          <a:p>
            <a:pPr lvl="1"/>
            <a:r>
              <a:rPr lang="en-US" sz="3600" dirty="0"/>
              <a:t>One must continue in these things.</a:t>
            </a:r>
            <a:br>
              <a:rPr lang="en-US" sz="3600" dirty="0"/>
            </a:br>
            <a:r>
              <a:rPr lang="en-US" sz="3600" dirty="0"/>
              <a:t>1 Timothy 4:16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607795"/>
            <a:ext cx="7886700" cy="840230"/>
          </a:xfrm>
        </p:spPr>
        <p:txBody>
          <a:bodyPr>
            <a:spAutoFit/>
          </a:bodyPr>
          <a:lstStyle/>
          <a:p>
            <a:r>
              <a:rPr lang="en-US" sz="5400" b="1" dirty="0"/>
              <a:t>Who Shall Teach?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62100"/>
            <a:ext cx="8686800" cy="2952603"/>
          </a:xfrm>
        </p:spPr>
        <p:txBody>
          <a:bodyPr>
            <a:spAutoFit/>
          </a:bodyPr>
          <a:lstStyle/>
          <a:p>
            <a:r>
              <a:rPr lang="en-US" sz="4000" u="sng" dirty="0"/>
              <a:t>Men</a:t>
            </a:r>
          </a:p>
          <a:p>
            <a:pPr lvl="1"/>
            <a:r>
              <a:rPr lang="en-US" sz="3600" dirty="0"/>
              <a:t>2 Timothy 2:2; Luke 10:1; Acts 1:8;</a:t>
            </a:r>
            <a:br>
              <a:rPr lang="en-US" sz="3600" dirty="0"/>
            </a:br>
            <a:r>
              <a:rPr lang="en-US" sz="3600" dirty="0"/>
              <a:t>1 Timothy 3:2; cf. Titus 1:9</a:t>
            </a:r>
          </a:p>
          <a:p>
            <a:r>
              <a:rPr lang="en-US" sz="4000" u="sng" dirty="0"/>
              <a:t>Women</a:t>
            </a:r>
          </a:p>
          <a:p>
            <a:pPr lvl="1"/>
            <a:r>
              <a:rPr lang="en-US" sz="3600" dirty="0"/>
              <a:t>Titus 2:3-4; Acts 18:24-28; 2 Timothy 1:5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209773" y="4798874"/>
            <a:ext cx="6733881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3600" b="1" u="sng" dirty="0">
                <a:latin typeface="Arial" charset="0"/>
              </a:rPr>
              <a:t>All disciples</a:t>
            </a:r>
            <a:r>
              <a:rPr lang="en-US" sz="3600" dirty="0">
                <a:latin typeface="Arial" charset="0"/>
              </a:rPr>
              <a:t> obligated to teach.</a:t>
            </a:r>
          </a:p>
          <a:p>
            <a:pPr algn="ctr" eaLnBrk="1" hangingPunct="1"/>
            <a:r>
              <a:rPr lang="en-US" sz="3600" dirty="0">
                <a:latin typeface="Arial" charset="0"/>
              </a:rPr>
              <a:t>Acts 8:1-4; cf. Hebrews 5:11ff;</a:t>
            </a:r>
            <a:br>
              <a:rPr lang="en-US" sz="3600" dirty="0">
                <a:latin typeface="Arial" charset="0"/>
              </a:rPr>
            </a:br>
            <a:r>
              <a:rPr lang="en-US" sz="3600" dirty="0">
                <a:latin typeface="Arial" charset="0"/>
              </a:rPr>
              <a:t>1 Peter 3:15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/>
      <p:bldP spid="1536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607795"/>
            <a:ext cx="7886700" cy="840230"/>
          </a:xfrm>
        </p:spPr>
        <p:txBody>
          <a:bodyPr>
            <a:spAutoFit/>
          </a:bodyPr>
          <a:lstStyle/>
          <a:p>
            <a:r>
              <a:rPr lang="en-US" sz="5400" b="1" dirty="0"/>
              <a:t>Who Shall Be Taught?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66308" y="2133600"/>
            <a:ext cx="8610600" cy="4124719"/>
          </a:xfrm>
        </p:spPr>
        <p:txBody>
          <a:bodyPr wrap="square">
            <a:spAutoFit/>
          </a:bodyPr>
          <a:lstStyle/>
          <a:p>
            <a:r>
              <a:rPr lang="en-US" sz="4000" i="1" dirty="0"/>
              <a:t>“</a:t>
            </a:r>
            <a:r>
              <a:rPr lang="en-US" sz="4000" b="1" i="1" dirty="0"/>
              <a:t>Teach </a:t>
            </a:r>
            <a:r>
              <a:rPr lang="en-US" sz="4000" b="1" i="1" u="sng" dirty="0"/>
              <a:t>all nations</a:t>
            </a:r>
            <a:r>
              <a:rPr lang="en-US" sz="4000" i="1" dirty="0"/>
              <a:t> …”</a:t>
            </a:r>
            <a:r>
              <a:rPr lang="en-US" sz="4000" dirty="0"/>
              <a:t> </a:t>
            </a:r>
            <a:r>
              <a:rPr lang="en-US" sz="3600" dirty="0"/>
              <a:t>Matthew 28:19; Luke 24:44f; cf. Isaiah 2:2-3</a:t>
            </a:r>
            <a:endParaRPr lang="en-US" sz="4000" dirty="0"/>
          </a:p>
          <a:p>
            <a:pPr>
              <a:buFont typeface="Wingdings" pitchFamily="2" charset="2"/>
              <a:buNone/>
            </a:pPr>
            <a:endParaRPr lang="en-US" sz="4000" dirty="0"/>
          </a:p>
          <a:p>
            <a:pPr>
              <a:buFont typeface="Wingdings" pitchFamily="2" charset="2"/>
              <a:buNone/>
            </a:pPr>
            <a:r>
              <a:rPr lang="en-US" sz="4000" dirty="0"/>
              <a:t>	Seed sowers, not soil testers … </a:t>
            </a:r>
            <a:br>
              <a:rPr lang="en-US" sz="4000" dirty="0"/>
            </a:br>
            <a:r>
              <a:rPr lang="en-US" sz="4000" dirty="0"/>
              <a:t>cf. Luke 8</a:t>
            </a:r>
          </a:p>
          <a:p>
            <a:pPr lvl="1"/>
            <a:r>
              <a:rPr lang="en-US" sz="3600" dirty="0"/>
              <a:t> Acts 2:21; 10:34-35; 11:12; 15:7-9; </a:t>
            </a:r>
            <a:br>
              <a:rPr lang="en-US" sz="3600" dirty="0"/>
            </a:br>
            <a:r>
              <a:rPr lang="en-US" sz="3600" dirty="0"/>
              <a:t>Galatians 2:11ff; James 2:1-4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7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607795"/>
            <a:ext cx="7886700" cy="840230"/>
          </a:xfrm>
        </p:spPr>
        <p:txBody>
          <a:bodyPr>
            <a:spAutoFit/>
          </a:bodyPr>
          <a:lstStyle/>
          <a:p>
            <a:r>
              <a:rPr lang="en-US" sz="5400" b="1" dirty="0"/>
              <a:t>Who Shall Be Taught?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53184" y="1536703"/>
            <a:ext cx="8839200" cy="3958520"/>
          </a:xfrm>
        </p:spPr>
        <p:txBody>
          <a:bodyPr>
            <a:spAutoFit/>
          </a:bodyPr>
          <a:lstStyle/>
          <a:p>
            <a:r>
              <a:rPr lang="en-US" sz="4000" u="sng" dirty="0"/>
              <a:t>Teach our families</a:t>
            </a:r>
            <a:r>
              <a:rPr lang="en-US" sz="4000" dirty="0"/>
              <a:t>.</a:t>
            </a:r>
          </a:p>
          <a:p>
            <a:pPr lvl="1"/>
            <a:r>
              <a:rPr lang="en-US" sz="3600" dirty="0"/>
              <a:t>Noah. Genesis 6:13</a:t>
            </a:r>
          </a:p>
          <a:p>
            <a:pPr lvl="1"/>
            <a:r>
              <a:rPr lang="en-US" sz="3600" dirty="0"/>
              <a:t>Abraham. Genesis 18:19</a:t>
            </a:r>
          </a:p>
          <a:p>
            <a:pPr lvl="1"/>
            <a:r>
              <a:rPr lang="en-US" sz="3600" dirty="0"/>
              <a:t>Joshua. Joshua 24:15</a:t>
            </a:r>
          </a:p>
          <a:p>
            <a:pPr lvl="1"/>
            <a:r>
              <a:rPr lang="en-US" sz="3600" dirty="0"/>
              <a:t>Law of Moses commanded it.</a:t>
            </a:r>
            <a:br>
              <a:rPr lang="en-US" sz="3600" dirty="0"/>
            </a:br>
            <a:r>
              <a:rPr lang="en-US" sz="3600" dirty="0"/>
              <a:t>Deuteronomy 6:4ff; cf. Romans 10:12-17</a:t>
            </a:r>
          </a:p>
          <a:p>
            <a:pPr lvl="1"/>
            <a:r>
              <a:rPr lang="en-US" sz="3600" dirty="0"/>
              <a:t>N.T. commands it. Ephesians 6:4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8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607795"/>
            <a:ext cx="7886700" cy="840230"/>
          </a:xfrm>
        </p:spPr>
        <p:txBody>
          <a:bodyPr>
            <a:spAutoFit/>
          </a:bodyPr>
          <a:lstStyle/>
          <a:p>
            <a:r>
              <a:rPr lang="en-US" sz="5400" b="1" dirty="0"/>
              <a:t>Who Shall Be Taught?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27670" y="2133600"/>
            <a:ext cx="7924800" cy="646331"/>
          </a:xfrm>
        </p:spPr>
        <p:txBody>
          <a:bodyPr>
            <a:spAutoFit/>
          </a:bodyPr>
          <a:lstStyle/>
          <a:p>
            <a:r>
              <a:rPr lang="en-US" sz="4000" u="sng" dirty="0"/>
              <a:t>Teach our friends</a:t>
            </a:r>
            <a:r>
              <a:rPr lang="en-US" sz="4000" dirty="0"/>
              <a:t>. </a:t>
            </a:r>
            <a:r>
              <a:rPr lang="en-US" sz="3600" dirty="0"/>
              <a:t>Acts 10:24, 33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9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theme/theme1.xml><?xml version="1.0" encoding="utf-8"?>
<a:theme xmlns:a="http://schemas.openxmlformats.org/drawingml/2006/main" name="Theme4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4" id="{99C12949-1A7A-49A1-BD6C-17D23740E918}" vid="{F4747419-8DBD-46FB-8F69-DCE54C9EDB1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Theme4</Template>
  <TotalTime>2902</TotalTime>
  <Words>641</Words>
  <Application>Microsoft Office PowerPoint</Application>
  <PresentationFormat>On-screen Show (4:3)</PresentationFormat>
  <Paragraphs>87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Tahoma</vt:lpstr>
      <vt:lpstr>Wingdings</vt:lpstr>
      <vt:lpstr>Theme4</vt:lpstr>
      <vt:lpstr>Importance Of Teaching</vt:lpstr>
      <vt:lpstr>Matthew 28:19-20</vt:lpstr>
      <vt:lpstr>The Need To Teach</vt:lpstr>
      <vt:lpstr>The Need To Teach</vt:lpstr>
      <vt:lpstr>Who Shall Teach?</vt:lpstr>
      <vt:lpstr>Who Shall Teach?</vt:lpstr>
      <vt:lpstr>Who Shall Be Taught?</vt:lpstr>
      <vt:lpstr>Who Shall Be Taught?</vt:lpstr>
      <vt:lpstr>Who Shall Be Taught?</vt:lpstr>
      <vt:lpstr>What Methods Shall We Use?</vt:lpstr>
      <vt:lpstr>What Methods Shall We Use?</vt:lpstr>
      <vt:lpstr>What Must Be Taught?</vt:lpstr>
      <vt:lpstr>Why Teach The Gospel?</vt:lpstr>
      <vt:lpstr>Why Teach The Gospel?</vt:lpstr>
      <vt:lpstr>Why Teach The Gospel?</vt:lpstr>
      <vt:lpstr>The Importance Of Teaching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Importance Of Teaching (2)</dc:title>
  <dc:creator>Micky D. Galloway</dc:creator>
  <cp:lastModifiedBy>Richard Lidh</cp:lastModifiedBy>
  <cp:revision>41</cp:revision>
  <cp:lastPrinted>2020-07-26T04:30:23Z</cp:lastPrinted>
  <dcterms:created xsi:type="dcterms:W3CDTF">2005-09-23T18:01:37Z</dcterms:created>
  <dcterms:modified xsi:type="dcterms:W3CDTF">2020-07-26T04:31:42Z</dcterms:modified>
</cp:coreProperties>
</file>